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aleway"/>
      <p:regular r:id="rId40"/>
      <p:bold r:id="rId41"/>
      <p:italic r:id="rId42"/>
      <p:boldItalic r:id="rId43"/>
    </p:embeddedFont>
    <p:embeddedFont>
      <p:font typeface="Nunito"/>
      <p:regular r:id="rId44"/>
      <p:bold r:id="rId45"/>
      <p:italic r:id="rId46"/>
      <p:boldItalic r:id="rId47"/>
    </p:embeddedFont>
    <p:embeddedFont>
      <p:font typeface="Lato"/>
      <p:regular r:id="rId48"/>
      <p:bold r:id="rId49"/>
      <p:italic r:id="rId50"/>
      <p:boldItalic r:id="rId51"/>
    </p:embeddedFont>
    <p:embeddedFont>
      <p:font typeface="Maven Pro"/>
      <p:regular r:id="rId52"/>
      <p:bold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00D457C-4F98-41DA-9819-A2E129CB130B}">
  <a:tblStyle styleId="{000D457C-4F98-41DA-9819-A2E129CB13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regular.fntdata"/><Relationship Id="rId42" Type="http://schemas.openxmlformats.org/officeDocument/2006/relationships/font" Target="fonts/Raleway-italic.fntdata"/><Relationship Id="rId41" Type="http://schemas.openxmlformats.org/officeDocument/2006/relationships/font" Target="fonts/Raleway-bold.fntdata"/><Relationship Id="rId44" Type="http://schemas.openxmlformats.org/officeDocument/2006/relationships/font" Target="fonts/Nunito-regular.fntdata"/><Relationship Id="rId43" Type="http://schemas.openxmlformats.org/officeDocument/2006/relationships/font" Target="fonts/Raleway-boldItalic.fntdata"/><Relationship Id="rId46" Type="http://schemas.openxmlformats.org/officeDocument/2006/relationships/font" Target="fonts/Nunito-italic.fntdata"/><Relationship Id="rId45" Type="http://schemas.openxmlformats.org/officeDocument/2006/relationships/font" Target="fonts/Nuni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regular.fntdata"/><Relationship Id="rId47" Type="http://schemas.openxmlformats.org/officeDocument/2006/relationships/font" Target="fonts/Nunito-boldItalic.fntdata"/><Relationship Id="rId49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-boldItalic.fntdata"/><Relationship Id="rId50" Type="http://schemas.openxmlformats.org/officeDocument/2006/relationships/font" Target="fonts/Lato-italic.fntdata"/><Relationship Id="rId53" Type="http://schemas.openxmlformats.org/officeDocument/2006/relationships/font" Target="fonts/MavenPro-bold.fntdata"/><Relationship Id="rId52" Type="http://schemas.openxmlformats.org/officeDocument/2006/relationships/font" Target="fonts/MavenPro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Shape 3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Shape 3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Shape 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In our project we will visualize them like this.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Shape 3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Shape 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Variations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Shape 4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Shape 4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Shape 4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Bangkok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Shape 4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Shape 4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Shape 4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Shape 4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Shape 4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Shape 4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hape 4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Shape 4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Shape 4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Shape 4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Shape 4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Shape 5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Companies in BKK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Shape 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Shape 5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Shape 52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Shape 5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Shape 5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Shape 5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Start-ups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Messenger Services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Bike Taxis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Number of motorcycles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Number of depots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Shape 46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Shape 268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Shape 27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Shape 8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●"/>
              <a:defRPr/>
            </a:lvl1pPr>
            <a:lvl2pPr lvl="1" rtl="0">
              <a:spcBef>
                <a:spcPts val="0"/>
              </a:spcBef>
              <a:buSzPts val="1100"/>
              <a:buChar char="○"/>
              <a:defRPr/>
            </a:lvl2pPr>
            <a:lvl3pPr lvl="2" rtl="0">
              <a:spcBef>
                <a:spcPts val="0"/>
              </a:spcBef>
              <a:buSzPts val="1100"/>
              <a:buChar char="■"/>
              <a:defRPr/>
            </a:lvl3pPr>
            <a:lvl4pPr lvl="3" rtl="0">
              <a:spcBef>
                <a:spcPts val="0"/>
              </a:spcBef>
              <a:buSzPts val="1100"/>
              <a:buChar char="●"/>
              <a:defRPr/>
            </a:lvl4pPr>
            <a:lvl5pPr lvl="4" rtl="0">
              <a:spcBef>
                <a:spcPts val="0"/>
              </a:spcBef>
              <a:buSzPts val="1100"/>
              <a:buChar char="○"/>
              <a:defRPr/>
            </a:lvl5pPr>
            <a:lvl6pPr lvl="5" rtl="0">
              <a:spcBef>
                <a:spcPts val="0"/>
              </a:spcBef>
              <a:buSzPts val="1100"/>
              <a:buChar char="■"/>
              <a:defRPr/>
            </a:lvl6pPr>
            <a:lvl7pPr lvl="6" rtl="0">
              <a:spcBef>
                <a:spcPts val="0"/>
              </a:spcBef>
              <a:buSzPts val="1100"/>
              <a:buChar char="●"/>
              <a:defRPr/>
            </a:lvl7pPr>
            <a:lvl8pPr lvl="7" rtl="0">
              <a:spcBef>
                <a:spcPts val="0"/>
              </a:spcBef>
              <a:buSzPts val="1100"/>
              <a:buChar char="○"/>
              <a:defRPr/>
            </a:lvl8pPr>
            <a:lvl9pPr lvl="8" rtl="0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●"/>
              <a:defRPr/>
            </a:lvl1pPr>
            <a:lvl2pPr lvl="1" rtl="0">
              <a:spcBef>
                <a:spcPts val="0"/>
              </a:spcBef>
              <a:buSzPts val="1100"/>
              <a:buChar char="○"/>
              <a:defRPr/>
            </a:lvl2pPr>
            <a:lvl3pPr lvl="2" rtl="0">
              <a:spcBef>
                <a:spcPts val="0"/>
              </a:spcBef>
              <a:buSzPts val="1100"/>
              <a:buChar char="■"/>
              <a:defRPr/>
            </a:lvl3pPr>
            <a:lvl4pPr lvl="3" rtl="0">
              <a:spcBef>
                <a:spcPts val="0"/>
              </a:spcBef>
              <a:buSzPts val="1100"/>
              <a:buChar char="●"/>
              <a:defRPr/>
            </a:lvl4pPr>
            <a:lvl5pPr lvl="4" rtl="0">
              <a:spcBef>
                <a:spcPts val="0"/>
              </a:spcBef>
              <a:buSzPts val="1100"/>
              <a:buChar char="○"/>
              <a:defRPr/>
            </a:lvl5pPr>
            <a:lvl6pPr lvl="5" rtl="0">
              <a:spcBef>
                <a:spcPts val="0"/>
              </a:spcBef>
              <a:buSzPts val="1100"/>
              <a:buChar char="■"/>
              <a:defRPr/>
            </a:lvl6pPr>
            <a:lvl7pPr lvl="6" rtl="0">
              <a:spcBef>
                <a:spcPts val="0"/>
              </a:spcBef>
              <a:buSzPts val="1100"/>
              <a:buChar char="●"/>
              <a:defRPr/>
            </a:lvl7pPr>
            <a:lvl8pPr lvl="7" rtl="0">
              <a:spcBef>
                <a:spcPts val="0"/>
              </a:spcBef>
              <a:buSzPts val="1100"/>
              <a:buChar char="○"/>
              <a:defRPr/>
            </a:lvl8pPr>
            <a:lvl9pPr lvl="8" rtl="0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●"/>
              <a:defRPr/>
            </a:lvl1pPr>
            <a:lvl2pPr lvl="1" rtl="0">
              <a:spcBef>
                <a:spcPts val="0"/>
              </a:spcBef>
              <a:buSzPts val="1100"/>
              <a:buChar char="○"/>
              <a:defRPr/>
            </a:lvl2pPr>
            <a:lvl3pPr lvl="2" rtl="0">
              <a:spcBef>
                <a:spcPts val="0"/>
              </a:spcBef>
              <a:buSzPts val="1100"/>
              <a:buChar char="■"/>
              <a:defRPr/>
            </a:lvl3pPr>
            <a:lvl4pPr lvl="3" rtl="0">
              <a:spcBef>
                <a:spcPts val="0"/>
              </a:spcBef>
              <a:buSzPts val="1100"/>
              <a:buChar char="●"/>
              <a:defRPr/>
            </a:lvl4pPr>
            <a:lvl5pPr lvl="4" rtl="0">
              <a:spcBef>
                <a:spcPts val="0"/>
              </a:spcBef>
              <a:buSzPts val="1100"/>
              <a:buChar char="○"/>
              <a:defRPr/>
            </a:lvl5pPr>
            <a:lvl6pPr lvl="5" rtl="0">
              <a:spcBef>
                <a:spcPts val="0"/>
              </a:spcBef>
              <a:buSzPts val="1100"/>
              <a:buChar char="■"/>
              <a:defRPr/>
            </a:lvl6pPr>
            <a:lvl7pPr lvl="6" rtl="0">
              <a:spcBef>
                <a:spcPts val="0"/>
              </a:spcBef>
              <a:buSzPts val="1100"/>
              <a:buChar char="●"/>
              <a:defRPr/>
            </a:lvl7pPr>
            <a:lvl8pPr lvl="7" rtl="0">
              <a:spcBef>
                <a:spcPts val="0"/>
              </a:spcBef>
              <a:buSzPts val="1100"/>
              <a:buChar char="○"/>
              <a:defRPr/>
            </a:lvl8pPr>
            <a:lvl9pPr lvl="8" rtl="0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Shape 10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●"/>
              <a:defRPr/>
            </a:lvl1pPr>
            <a:lvl2pPr lvl="1" rtl="0">
              <a:spcBef>
                <a:spcPts val="0"/>
              </a:spcBef>
              <a:buSzPts val="1100"/>
              <a:buChar char="○"/>
              <a:defRPr/>
            </a:lvl2pPr>
            <a:lvl3pPr lvl="2" rtl="0">
              <a:spcBef>
                <a:spcPts val="0"/>
              </a:spcBef>
              <a:buSzPts val="1100"/>
              <a:buChar char="■"/>
              <a:defRPr/>
            </a:lvl3pPr>
            <a:lvl4pPr lvl="3" rtl="0">
              <a:spcBef>
                <a:spcPts val="0"/>
              </a:spcBef>
              <a:buSzPts val="1100"/>
              <a:buChar char="●"/>
              <a:defRPr/>
            </a:lvl4pPr>
            <a:lvl5pPr lvl="4" rtl="0">
              <a:spcBef>
                <a:spcPts val="0"/>
              </a:spcBef>
              <a:buSzPts val="1100"/>
              <a:buChar char="○"/>
              <a:defRPr/>
            </a:lvl5pPr>
            <a:lvl6pPr lvl="5" rtl="0">
              <a:spcBef>
                <a:spcPts val="0"/>
              </a:spcBef>
              <a:buSzPts val="1100"/>
              <a:buChar char="■"/>
              <a:defRPr/>
            </a:lvl6pPr>
            <a:lvl7pPr lvl="6" rtl="0">
              <a:spcBef>
                <a:spcPts val="0"/>
              </a:spcBef>
              <a:buSzPts val="1100"/>
              <a:buChar char="●"/>
              <a:defRPr/>
            </a:lvl7pPr>
            <a:lvl8pPr lvl="7" rtl="0">
              <a:spcBef>
                <a:spcPts val="0"/>
              </a:spcBef>
              <a:buSzPts val="1100"/>
              <a:buChar char="○"/>
              <a:defRPr/>
            </a:lvl8pPr>
            <a:lvl9pPr lvl="8" rtl="0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Shape 13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2800"/>
              <a:buNone/>
              <a:defRPr/>
            </a:lvl1pPr>
            <a:lvl2pPr lvl="1" rtl="0">
              <a:spcBef>
                <a:spcPts val="0"/>
              </a:spcBef>
              <a:buSzPts val="2800"/>
              <a:buNone/>
              <a:defRPr/>
            </a:lvl2pPr>
            <a:lvl3pPr lvl="2" rtl="0">
              <a:spcBef>
                <a:spcPts val="0"/>
              </a:spcBef>
              <a:buSzPts val="2800"/>
              <a:buNone/>
              <a:defRPr/>
            </a:lvl3pPr>
            <a:lvl4pPr lvl="3" rtl="0">
              <a:spcBef>
                <a:spcPts val="0"/>
              </a:spcBef>
              <a:buSzPts val="2800"/>
              <a:buNone/>
              <a:defRPr/>
            </a:lvl4pPr>
            <a:lvl5pPr lvl="4" rtl="0">
              <a:spcBef>
                <a:spcPts val="0"/>
              </a:spcBef>
              <a:buSzPts val="2800"/>
              <a:buNone/>
              <a:defRPr/>
            </a:lvl5pPr>
            <a:lvl6pPr lvl="5" rtl="0">
              <a:spcBef>
                <a:spcPts val="0"/>
              </a:spcBef>
              <a:buSzPts val="2800"/>
              <a:buNone/>
              <a:defRPr/>
            </a:lvl6pPr>
            <a:lvl7pPr lvl="6" rtl="0">
              <a:spcBef>
                <a:spcPts val="0"/>
              </a:spcBef>
              <a:buSzPts val="2800"/>
              <a:buNone/>
              <a:defRPr/>
            </a:lvl7pPr>
            <a:lvl8pPr lvl="7" rtl="0">
              <a:spcBef>
                <a:spcPts val="0"/>
              </a:spcBef>
              <a:buSzPts val="2800"/>
              <a:buNone/>
              <a:defRPr/>
            </a:lvl8pPr>
            <a:lvl9pPr lvl="8" rtl="0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32" name="Shape 132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Shape 133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●"/>
              <a:defRPr/>
            </a:lvl1pPr>
            <a:lvl2pPr lvl="1" rtl="0">
              <a:spcBef>
                <a:spcPts val="0"/>
              </a:spcBef>
              <a:buSzPts val="1100"/>
              <a:buChar char="○"/>
              <a:defRPr/>
            </a:lvl2pPr>
            <a:lvl3pPr lvl="2" rtl="0">
              <a:spcBef>
                <a:spcPts val="0"/>
              </a:spcBef>
              <a:buSzPts val="1100"/>
              <a:buChar char="■"/>
              <a:defRPr/>
            </a:lvl3pPr>
            <a:lvl4pPr lvl="3" rtl="0">
              <a:spcBef>
                <a:spcPts val="0"/>
              </a:spcBef>
              <a:buSzPts val="1100"/>
              <a:buChar char="●"/>
              <a:defRPr/>
            </a:lvl4pPr>
            <a:lvl5pPr lvl="4" rtl="0">
              <a:spcBef>
                <a:spcPts val="0"/>
              </a:spcBef>
              <a:buSzPts val="1100"/>
              <a:buChar char="○"/>
              <a:defRPr/>
            </a:lvl5pPr>
            <a:lvl6pPr lvl="5" rtl="0">
              <a:spcBef>
                <a:spcPts val="0"/>
              </a:spcBef>
              <a:buSzPts val="1100"/>
              <a:buChar char="■"/>
              <a:defRPr/>
            </a:lvl6pPr>
            <a:lvl7pPr lvl="6" rtl="0">
              <a:spcBef>
                <a:spcPts val="0"/>
              </a:spcBef>
              <a:buSzPts val="1100"/>
              <a:buChar char="●"/>
              <a:defRPr/>
            </a:lvl7pPr>
            <a:lvl8pPr lvl="7" rtl="0">
              <a:spcBef>
                <a:spcPts val="0"/>
              </a:spcBef>
              <a:buSzPts val="1100"/>
              <a:buChar char="○"/>
              <a:defRPr/>
            </a:lvl8pPr>
            <a:lvl9pPr lvl="8" rtl="0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Shape 139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accent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buNone/>
            </a:pPr>
            <a:fld id="{00000000-1234-1234-1234-123412341234}" type="slidenum">
              <a:rPr lang="en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image" Target="../media/image2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Relationship Id="rId4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Relationship Id="rId4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Relationship Id="rId4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Relationship Id="rId4" Type="http://schemas.openxmlformats.org/officeDocument/2006/relationships/image" Target="../media/image2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.png"/><Relationship Id="rId4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4.png"/><Relationship Id="rId8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hyperlink" Target="https://thaipublica.org/2016/06/bangkokpublica-3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hyperlink" Target="https://thaipublica.org/2016/06/bangkokpublica-3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ctrTitle"/>
          </p:nvPr>
        </p:nvSpPr>
        <p:spPr>
          <a:xfrm>
            <a:off x="824000" y="751554"/>
            <a:ext cx="5305800" cy="2453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Algorithm for Messenger Services Problem</a:t>
            </a:r>
          </a:p>
        </p:txBody>
      </p:sp>
      <p:sp>
        <p:nvSpPr>
          <p:cNvPr id="278" name="Shape 278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/>
              <a:t>SP 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/>
          <p:nvPr>
            <p:ph type="title"/>
          </p:nvPr>
        </p:nvSpPr>
        <p:spPr>
          <a:xfrm>
            <a:off x="377050" y="274675"/>
            <a:ext cx="8631600" cy="383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348" name="Shape 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100" y="1338038"/>
            <a:ext cx="3851750" cy="246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Shape 3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9300" y="1338038"/>
            <a:ext cx="4050075" cy="2467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Shape 350"/>
          <p:cNvSpPr txBox="1"/>
          <p:nvPr/>
        </p:nvSpPr>
        <p:spPr>
          <a:xfrm>
            <a:off x="707600" y="3805475"/>
            <a:ext cx="38517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2300">
                <a:solidFill>
                  <a:schemeClr val="lt1"/>
                </a:solidFill>
              </a:rPr>
              <a:t>2 jobs for 2 routes</a:t>
            </a:r>
          </a:p>
        </p:txBody>
      </p:sp>
      <p:sp>
        <p:nvSpPr>
          <p:cNvPr id="351" name="Shape 351"/>
          <p:cNvSpPr txBox="1"/>
          <p:nvPr/>
        </p:nvSpPr>
        <p:spPr>
          <a:xfrm>
            <a:off x="5257100" y="3923375"/>
            <a:ext cx="30000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2300">
                <a:solidFill>
                  <a:schemeClr val="lt1"/>
                </a:solidFill>
              </a:rPr>
              <a:t>1 job for 2 routes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Deliverables</a:t>
            </a:r>
          </a:p>
        </p:txBody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117425" y="2712300"/>
            <a:ext cx="8736900" cy="158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11200"/>
              <a:t>ALGORITHM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chemeClr val="lt2"/>
                </a:solidFill>
              </a:rPr>
              <a:t>Process</a:t>
            </a:r>
          </a:p>
        </p:txBody>
      </p:sp>
      <p:graphicFrame>
        <p:nvGraphicFramePr>
          <p:cNvPr id="363" name="Shape 363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{000D457C-4F98-41DA-9819-A2E129CB130B}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First Semester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Second Semester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364" name="Shape 364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365" name="Shape 365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FE599"/>
                </a:solidFill>
              </a:rPr>
              <a:t>Research and Explore</a:t>
            </a:r>
          </a:p>
        </p:txBody>
      </p:sp>
      <p:sp>
        <p:nvSpPr>
          <p:cNvPr id="366" name="Shape 366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800">
                <a:solidFill>
                  <a:srgbClr val="FFE599"/>
                </a:solidFill>
              </a:rPr>
              <a:t>Develop the algorithms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67" name="Shape 367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800">
                <a:solidFill>
                  <a:srgbClr val="FFE599"/>
                </a:solidFill>
              </a:rPr>
              <a:t>Run simulation tests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68" name="Shape 368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800">
                <a:solidFill>
                  <a:srgbClr val="FFE599"/>
                </a:solidFill>
              </a:rPr>
              <a:t>Final report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369" name="Shape 369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cxnSp>
        <p:nvCxnSpPr>
          <p:cNvPr id="370" name="Shape 370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cxnSp>
        <p:nvCxnSpPr>
          <p:cNvPr id="371" name="Shape 371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 txBox="1"/>
          <p:nvPr>
            <p:ph type="title"/>
          </p:nvPr>
        </p:nvSpPr>
        <p:spPr>
          <a:xfrm>
            <a:off x="824000" y="162000"/>
            <a:ext cx="7708800" cy="18729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520700" lvl="0" marL="457200">
              <a:spcBef>
                <a:spcPts val="0"/>
              </a:spcBef>
              <a:buClr>
                <a:schemeClr val="accent4"/>
              </a:buClr>
              <a:buSzPts val="4600"/>
              <a:buFont typeface="Raleway"/>
              <a:buChar char="-"/>
            </a:pPr>
            <a:r>
              <a:rPr lang="en" sz="46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rPr>
              <a:t>Pickup and Delivery Problem (PDP)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7" name="Shape 377"/>
          <p:cNvSpPr txBox="1"/>
          <p:nvPr/>
        </p:nvSpPr>
        <p:spPr>
          <a:xfrm>
            <a:off x="824000" y="1706550"/>
            <a:ext cx="6902700" cy="21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520700" lvl="0" marL="457200" rtl="0">
              <a:spcBef>
                <a:spcPts val="0"/>
              </a:spcBef>
              <a:buClr>
                <a:schemeClr val="accent4"/>
              </a:buClr>
              <a:buSzPts val="4600"/>
              <a:buFont typeface="Raleway"/>
              <a:buChar char="-"/>
            </a:pPr>
            <a:r>
              <a:rPr b="1" lang="en" sz="46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rPr>
              <a:t>Vehicle Routing Problem (VRP)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Shape 378"/>
          <p:cNvSpPr txBox="1"/>
          <p:nvPr/>
        </p:nvSpPr>
        <p:spPr>
          <a:xfrm>
            <a:off x="824000" y="3419350"/>
            <a:ext cx="82272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b="1" sz="4600">
              <a:solidFill>
                <a:schemeClr val="accent4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520700" lvl="0" marL="457200" rtl="0">
              <a:spcBef>
                <a:spcPts val="0"/>
              </a:spcBef>
              <a:buClr>
                <a:schemeClr val="accent4"/>
              </a:buClr>
              <a:buSzPts val="4600"/>
              <a:buFont typeface="Raleway"/>
              <a:buChar char="-"/>
            </a:pPr>
            <a:r>
              <a:rPr b="1" lang="en" sz="46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rPr>
              <a:t>Traveling Salesman Problem (TSP)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/>
          <p:nvPr>
            <p:ph type="title"/>
          </p:nvPr>
        </p:nvSpPr>
        <p:spPr>
          <a:xfrm>
            <a:off x="824000" y="1613825"/>
            <a:ext cx="7708800" cy="18729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4600">
              <a:solidFill>
                <a:schemeClr val="accent4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84" name="Shape 3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125" y="1238250"/>
            <a:ext cx="4381500" cy="26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Shape 3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8725" y="1228725"/>
            <a:ext cx="3981450" cy="268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Shape 386"/>
          <p:cNvSpPr txBox="1"/>
          <p:nvPr/>
        </p:nvSpPr>
        <p:spPr>
          <a:xfrm>
            <a:off x="824000" y="286425"/>
            <a:ext cx="82272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46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rPr>
              <a:t>Traveling Salesman (TSP)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 txBox="1"/>
          <p:nvPr>
            <p:ph type="title"/>
          </p:nvPr>
        </p:nvSpPr>
        <p:spPr>
          <a:xfrm>
            <a:off x="371775" y="242425"/>
            <a:ext cx="8620500" cy="1019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4800"/>
              <a:t>TSP vs VRP vs PDP</a:t>
            </a:r>
          </a:p>
        </p:txBody>
      </p:sp>
      <p:sp>
        <p:nvSpPr>
          <p:cNvPr id="392" name="Shape 392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4" name="Shape 394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5" name="Shape 395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61950" lvl="0" marL="457200" rtl="0">
              <a:spcBef>
                <a:spcPts val="0"/>
              </a:spcBef>
              <a:spcAft>
                <a:spcPts val="1200"/>
              </a:spcAft>
              <a:buSzPts val="2100"/>
              <a:buChar char="-"/>
            </a:pPr>
            <a:r>
              <a:rPr lang="en" sz="2100"/>
              <a:t>VRP with precedence constraints</a:t>
            </a:r>
          </a:p>
        </p:txBody>
      </p:sp>
      <p:sp>
        <p:nvSpPr>
          <p:cNvPr id="396" name="Shape 396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61950" lvl="0" marL="457200" rtl="0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Only one vehicle (salesman)</a:t>
            </a:r>
          </a:p>
          <a:p>
            <a:pPr indent="-361950" lvl="0" marL="457200" rtl="0">
              <a:spcBef>
                <a:spcPts val="0"/>
              </a:spcBef>
              <a:spcAft>
                <a:spcPts val="1200"/>
              </a:spcAft>
              <a:buSzPts val="2100"/>
              <a:buChar char="-"/>
            </a:pPr>
            <a:r>
              <a:rPr lang="en" sz="2100"/>
              <a:t>Visit all nodes</a:t>
            </a:r>
            <a:br>
              <a:rPr lang="en" sz="2100"/>
            </a:br>
          </a:p>
        </p:txBody>
      </p:sp>
      <p:sp>
        <p:nvSpPr>
          <p:cNvPr id="397" name="Shape 397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61950" lvl="0" marL="457200" rtl="0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Multiple vehicles</a:t>
            </a:r>
          </a:p>
          <a:p>
            <a:pPr indent="-361950" lvl="0" marL="457200" rtl="0">
              <a:spcBef>
                <a:spcPts val="0"/>
              </a:spcBef>
              <a:spcAft>
                <a:spcPts val="1200"/>
              </a:spcAft>
              <a:buSzPts val="2100"/>
              <a:buChar char="-"/>
            </a:pPr>
            <a:r>
              <a:rPr lang="en" sz="2100"/>
              <a:t>Visit all nodes</a:t>
            </a:r>
          </a:p>
          <a:p>
            <a:pPr indent="0" lvl="0" marL="0" rtl="0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  <a:p>
            <a:pPr indent="0" lvl="0" marL="0" rtl="0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graphicFrame>
        <p:nvGraphicFramePr>
          <p:cNvPr id="398" name="Shape 398"/>
          <p:cNvGraphicFramePr/>
          <p:nvPr/>
        </p:nvGraphicFramePr>
        <p:xfrm>
          <a:off x="371750" y="1177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{000D457C-4F98-41DA-9819-A2E129CB130B}</a:tableStyleId>
              </a:tblPr>
              <a:tblGrid>
                <a:gridCol w="2768950"/>
                <a:gridCol w="2768950"/>
                <a:gridCol w="27689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4100">
                          <a:solidFill>
                            <a:schemeClr val="accent4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TSP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4100">
                          <a:solidFill>
                            <a:schemeClr val="accent4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VRP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4100">
                          <a:solidFill>
                            <a:schemeClr val="accent4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PDP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 txBox="1"/>
          <p:nvPr>
            <p:ph type="title"/>
          </p:nvPr>
        </p:nvSpPr>
        <p:spPr>
          <a:xfrm>
            <a:off x="824000" y="1613825"/>
            <a:ext cx="7708800" cy="18729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4600">
              <a:solidFill>
                <a:schemeClr val="accent4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04" name="Shape 4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3923" y="-21475"/>
            <a:ext cx="520145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Shape 405"/>
          <p:cNvSpPr txBox="1"/>
          <p:nvPr/>
        </p:nvSpPr>
        <p:spPr>
          <a:xfrm>
            <a:off x="0" y="1935775"/>
            <a:ext cx="18849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/>
              <a:t>Pic from</a:t>
            </a:r>
            <a:r>
              <a:rPr lang="en"/>
              <a:t> : Jyoti Gupta, Chander Diwaker (2015). Vehicle Routing Problem using Swarm Optimization Techniques.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 txBox="1"/>
          <p:nvPr>
            <p:ph type="title"/>
          </p:nvPr>
        </p:nvSpPr>
        <p:spPr>
          <a:xfrm>
            <a:off x="260849" y="289400"/>
            <a:ext cx="8622300" cy="383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Constraints of our problem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Multi-Vehicles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Infinite numbers of vehicles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All requests have to be done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Precedence 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Time-windows</a:t>
            </a:r>
          </a:p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ts val="2400"/>
              <a:buChar char="-"/>
            </a:pPr>
            <a:r>
              <a:rPr b="0" lang="en" sz="2400"/>
              <a:t>No depots, but each vehicle has to return to the first pickup point</a:t>
            </a:r>
          </a:p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0" sz="2400"/>
          </a:p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0" lang="en" sz="2400"/>
              <a:t> </a:t>
            </a:r>
          </a:p>
        </p:txBody>
      </p:sp>
      <p:grpSp>
        <p:nvGrpSpPr>
          <p:cNvPr id="411" name="Shape 411"/>
          <p:cNvGrpSpPr/>
          <p:nvPr/>
        </p:nvGrpSpPr>
        <p:grpSpPr>
          <a:xfrm>
            <a:off x="7562320" y="3170648"/>
            <a:ext cx="1430533" cy="1830500"/>
            <a:chOff x="6803275" y="395363"/>
            <a:chExt cx="2212050" cy="2537076"/>
          </a:xfrm>
        </p:grpSpPr>
        <p:pic>
          <p:nvPicPr>
            <p:cNvPr id="412" name="Shape 41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413" name="Shape 413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4" name="Shape 414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0" rtl="0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t/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0"/>
                </a:spcBef>
                <a:spcAft>
                  <a:spcPts val="800"/>
                </a:spcAft>
                <a:buNone/>
              </a:pPr>
              <a:r>
                <a:t/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415" name="Shape 415"/>
          <p:cNvSpPr txBox="1"/>
          <p:nvPr/>
        </p:nvSpPr>
        <p:spPr>
          <a:xfrm>
            <a:off x="346100" y="3682275"/>
            <a:ext cx="6435300" cy="19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Goal:</a:t>
            </a:r>
            <a:r>
              <a:rPr b="1" lang="en" sz="3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Minimize the total travel DISTANCES!!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 txBox="1"/>
          <p:nvPr>
            <p:ph type="title"/>
          </p:nvPr>
        </p:nvSpPr>
        <p:spPr>
          <a:xfrm>
            <a:off x="260849" y="289400"/>
            <a:ext cx="8622300" cy="383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Constraints of our problem (con.t)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Euclidean distances for test instances, Real distances for real maps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No load capacities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No service times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No load ca</a:t>
            </a:r>
            <a:r>
              <a:rPr b="0" lang="en" sz="2400"/>
              <a:t>pacities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No service times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Maximum distance limit of a vehicle</a:t>
            </a:r>
          </a:p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ts val="2400"/>
              <a:buChar char="-"/>
            </a:pPr>
            <a:r>
              <a:rPr b="0" lang="en" sz="2400"/>
              <a:t>Static requests</a:t>
            </a:r>
          </a:p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0" lang="en" sz="2400"/>
              <a:t> </a:t>
            </a:r>
          </a:p>
        </p:txBody>
      </p:sp>
      <p:grpSp>
        <p:nvGrpSpPr>
          <p:cNvPr id="421" name="Shape 421"/>
          <p:cNvGrpSpPr/>
          <p:nvPr/>
        </p:nvGrpSpPr>
        <p:grpSpPr>
          <a:xfrm>
            <a:off x="7116478" y="2653939"/>
            <a:ext cx="1877146" cy="2347049"/>
            <a:chOff x="6803275" y="395363"/>
            <a:chExt cx="2212050" cy="2537076"/>
          </a:xfrm>
        </p:grpSpPr>
        <p:pic>
          <p:nvPicPr>
            <p:cNvPr id="422" name="Shape 4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423" name="Shape 423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4" name="Shape 424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69850" lvl="0" marL="0" rtl="0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t/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>
                <a:spcBef>
                  <a:spcPts val="0"/>
                </a:spcBef>
                <a:spcAft>
                  <a:spcPts val="800"/>
                </a:spcAft>
                <a:buNone/>
              </a:pPr>
              <a:r>
                <a:t/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425" name="Shape 425"/>
          <p:cNvSpPr txBox="1"/>
          <p:nvPr/>
        </p:nvSpPr>
        <p:spPr>
          <a:xfrm>
            <a:off x="346100" y="3682275"/>
            <a:ext cx="6435300" cy="19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Goal: Minimize the total travel DISTANCES!!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Shape 4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431" name="Shape 431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Shape 432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Literature Review</a:t>
            </a:r>
          </a:p>
        </p:txBody>
      </p:sp>
      <p:sp>
        <p:nvSpPr>
          <p:cNvPr id="433" name="Shape 433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406400" lvl="0" marL="4572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2800"/>
              <a:buFont typeface="Raleway"/>
              <a:buChar char="➔"/>
            </a:pPr>
            <a:r>
              <a:rPr lang="en" sz="2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Variations of VRP</a:t>
            </a:r>
          </a:p>
          <a:p>
            <a:pPr indent="-393700" lvl="0" marL="4572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2600"/>
              <a:buFont typeface="Raleway"/>
              <a:buChar char="➔"/>
            </a:pPr>
            <a:r>
              <a:rPr lang="en" sz="2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Algorithms</a:t>
            </a:r>
          </a:p>
        </p:txBody>
      </p:sp>
      <p:sp>
        <p:nvSpPr>
          <p:cNvPr id="434" name="Shape 434"/>
          <p:cNvSpPr txBox="1"/>
          <p:nvPr/>
        </p:nvSpPr>
        <p:spPr>
          <a:xfrm>
            <a:off x="1531650" y="4060675"/>
            <a:ext cx="6080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"/>
              <a:t>For more details, read the proposal report.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3600"/>
              <a:t>Introduction</a:t>
            </a:r>
          </a:p>
        </p:txBody>
      </p:sp>
      <p:pic>
        <p:nvPicPr>
          <p:cNvPr id="284" name="Shape 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7324" y="1632975"/>
            <a:ext cx="5453342" cy="30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Shape 285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Objectives are different and can be more than one</a:t>
            </a: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PDP/VRP</a:t>
            </a: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Capacitated</a:t>
            </a: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Single/Multi Vehicles</a:t>
            </a: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Single/Multi Depots</a:t>
            </a: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Static/Dynamic requests</a:t>
            </a:r>
          </a:p>
          <a:p>
            <a:pPr indent="-406400" lvl="0" marL="457200" algn="l">
              <a:spcBef>
                <a:spcPts val="0"/>
              </a:spcBef>
              <a:buSzPts val="2800"/>
              <a:buChar char="-"/>
            </a:pPr>
            <a:r>
              <a:rPr lang="en" sz="2800"/>
              <a:t>Time windows?</a:t>
            </a:r>
          </a:p>
        </p:txBody>
      </p:sp>
      <p:sp>
        <p:nvSpPr>
          <p:cNvPr id="440" name="Shape 440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1" name="Shape 441"/>
          <p:cNvSpPr txBox="1"/>
          <p:nvPr/>
        </p:nvSpPr>
        <p:spPr>
          <a:xfrm>
            <a:off x="2541975" y="1"/>
            <a:ext cx="40602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 sz="3000">
                <a:solidFill>
                  <a:srgbClr val="F4CCCC"/>
                </a:solidFill>
                <a:latin typeface="Raleway"/>
                <a:ea typeface="Raleway"/>
                <a:cs typeface="Raleway"/>
                <a:sym typeface="Raleway"/>
              </a:rPr>
              <a:t>Variations of VRP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 txBox="1"/>
          <p:nvPr/>
        </p:nvSpPr>
        <p:spPr>
          <a:xfrm>
            <a:off x="2541975" y="1"/>
            <a:ext cx="40602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 sz="3000">
                <a:solidFill>
                  <a:srgbClr val="F4CCCC"/>
                </a:solidFill>
                <a:latin typeface="Raleway"/>
                <a:ea typeface="Raleway"/>
                <a:cs typeface="Raleway"/>
                <a:sym typeface="Raleway"/>
              </a:rPr>
              <a:t>Algorithms</a:t>
            </a:r>
          </a:p>
        </p:txBody>
      </p:sp>
      <p:sp>
        <p:nvSpPr>
          <p:cNvPr id="447" name="Shape 447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Branch and price and cut, and bound (tends to be slow)</a:t>
            </a: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Genetic algorithm (GA)</a:t>
            </a: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Ant Colony Optimization (ACO)</a:t>
            </a: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Particle Swarm Optimization (PSO)</a:t>
            </a: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Local Search (LS), Variable neighborhood search (VNS)</a:t>
            </a:r>
          </a:p>
          <a:p>
            <a:pPr indent="-406400" lvl="0" marL="457200" rtl="0" algn="l">
              <a:spcBef>
                <a:spcPts val="0"/>
              </a:spcBef>
              <a:buSzPts val="2800"/>
              <a:buChar char="-"/>
            </a:pPr>
            <a:r>
              <a:rPr lang="en" sz="2800"/>
              <a:t>Hybrids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Shape 4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453" name="Shape 45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Shape 454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Evaluations</a:t>
            </a:r>
          </a:p>
        </p:txBody>
      </p:sp>
      <p:sp>
        <p:nvSpPr>
          <p:cNvPr id="455" name="Shape 455"/>
          <p:cNvSpPr txBox="1"/>
          <p:nvPr>
            <p:ph idx="4294967295" type="body"/>
          </p:nvPr>
        </p:nvSpPr>
        <p:spPr>
          <a:xfrm>
            <a:off x="2855550" y="1127580"/>
            <a:ext cx="3432900" cy="332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1700">
              <a:latin typeface="Raleway"/>
              <a:ea typeface="Raleway"/>
              <a:cs typeface="Raleway"/>
              <a:sym typeface="Raleway"/>
            </a:endParaRPr>
          </a:p>
          <a:p>
            <a:pPr indent="-349250" lvl="0" marL="4572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900"/>
              <a:buFont typeface="Raleway"/>
              <a:buChar char="➔"/>
            </a:pPr>
            <a:r>
              <a:rPr b="1" lang="en" sz="1700">
                <a:latin typeface="Raleway"/>
                <a:ea typeface="Raleway"/>
                <a:cs typeface="Raleway"/>
                <a:sym typeface="Raleway"/>
              </a:rPr>
              <a:t>Run Benchmark Test Instances</a:t>
            </a:r>
          </a:p>
          <a:p>
            <a:pPr indent="-336550" lvl="0" marL="4572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Raleway"/>
              <a:buChar char="➔"/>
            </a:pPr>
            <a:r>
              <a:rPr b="1" lang="en" sz="1700">
                <a:latin typeface="Raleway"/>
                <a:ea typeface="Raleway"/>
                <a:cs typeface="Raleway"/>
                <a:sym typeface="Raleway"/>
              </a:rPr>
              <a:t>Compare non-combined solutions with the combined solutions</a:t>
            </a:r>
          </a:p>
          <a:p>
            <a:pPr indent="-336550" lvl="0" marL="4572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Raleway"/>
              <a:buChar char="➔"/>
            </a:pPr>
            <a:r>
              <a:rPr b="1" lang="en" sz="1700">
                <a:latin typeface="Raleway"/>
                <a:ea typeface="Raleway"/>
                <a:cs typeface="Raleway"/>
                <a:sym typeface="Raleway"/>
              </a:rPr>
              <a:t>Simulate test Instances with real distances (using Google Maps API)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Shape 4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Shape 461"/>
          <p:cNvSpPr txBox="1"/>
          <p:nvPr/>
        </p:nvSpPr>
        <p:spPr>
          <a:xfrm>
            <a:off x="2750025" y="476000"/>
            <a:ext cx="38436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The Test Instances</a:t>
            </a:r>
          </a:p>
        </p:txBody>
      </p:sp>
      <p:sp>
        <p:nvSpPr>
          <p:cNvPr id="462" name="Shape 462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1700">
              <a:latin typeface="Raleway"/>
              <a:ea typeface="Raleway"/>
              <a:cs typeface="Raleway"/>
              <a:sym typeface="Raleway"/>
            </a:endParaRPr>
          </a:p>
          <a:p>
            <a:pPr indent="-349250" lvl="0" marL="4572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900"/>
              <a:buFont typeface="Raleway"/>
              <a:buChar char="➔"/>
            </a:pPr>
            <a:r>
              <a:rPr b="1" lang="en" sz="1700">
                <a:latin typeface="Raleway"/>
                <a:ea typeface="Raleway"/>
                <a:cs typeface="Raleway"/>
                <a:sym typeface="Raleway"/>
              </a:rPr>
              <a:t>Haibing Li and Andrew Lim</a:t>
            </a:r>
          </a:p>
          <a:p>
            <a:pPr indent="-349250" lvl="0" marL="4572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900"/>
              <a:buFont typeface="Raleway"/>
              <a:buChar char="➔"/>
            </a:pPr>
            <a:r>
              <a:rPr b="1" lang="en" sz="1700">
                <a:latin typeface="Raleway"/>
                <a:ea typeface="Raleway"/>
                <a:cs typeface="Raleway"/>
                <a:sym typeface="Raleway"/>
              </a:rPr>
              <a:t>Cordeua</a:t>
            </a:r>
          </a:p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>
              <a:spcBef>
                <a:spcPts val="0"/>
              </a:spcBef>
              <a:spcAft>
                <a:spcPts val="1000"/>
              </a:spcAft>
              <a:buClr>
                <a:srgbClr val="0000FF"/>
              </a:buClr>
              <a:buSzPts val="1700"/>
              <a:buFont typeface="Raleway"/>
              <a:buChar char="➔"/>
            </a:pPr>
            <a:r>
              <a:rPr b="1" lang="en" sz="1700">
                <a:solidFill>
                  <a:srgbClr val="0000FF"/>
                </a:solidFill>
                <a:latin typeface="Raleway"/>
                <a:ea typeface="Raleway"/>
                <a:cs typeface="Raleway"/>
                <a:sym typeface="Raleway"/>
              </a:rPr>
              <a:t>Instances must be modified.</a:t>
            </a:r>
          </a:p>
          <a:p>
            <a:pPr indent="-336550" lvl="0" marL="457200" rtl="0">
              <a:spcBef>
                <a:spcPts val="0"/>
              </a:spcBef>
              <a:spcAft>
                <a:spcPts val="1000"/>
              </a:spcAft>
              <a:buClr>
                <a:srgbClr val="0000FF"/>
              </a:buClr>
              <a:buSzPts val="1700"/>
              <a:buFont typeface="Raleway"/>
              <a:buChar char="➔"/>
            </a:pPr>
            <a:r>
              <a:rPr b="1" lang="en" sz="1700">
                <a:solidFill>
                  <a:srgbClr val="0000FF"/>
                </a:solidFill>
                <a:latin typeface="Raleway"/>
                <a:ea typeface="Raleway"/>
                <a:cs typeface="Raleway"/>
                <a:sym typeface="Raleway"/>
              </a:rPr>
              <a:t>Results cannot be directly compared.</a:t>
            </a:r>
          </a:p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sz="17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sz="17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Shape 4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1400" y="198800"/>
            <a:ext cx="4601200" cy="474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Shape 468"/>
          <p:cNvSpPr txBox="1"/>
          <p:nvPr/>
        </p:nvSpPr>
        <p:spPr>
          <a:xfrm>
            <a:off x="2541625" y="476000"/>
            <a:ext cx="43896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Li and Lim’s Instances</a:t>
            </a:r>
          </a:p>
        </p:txBody>
      </p:sp>
      <p:pic>
        <p:nvPicPr>
          <p:cNvPr id="469" name="Shape 4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4450" y="1667525"/>
            <a:ext cx="4235100" cy="31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Shape 4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1400" y="198800"/>
            <a:ext cx="4601200" cy="474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Shape 475"/>
          <p:cNvSpPr txBox="1"/>
          <p:nvPr/>
        </p:nvSpPr>
        <p:spPr>
          <a:xfrm>
            <a:off x="2541625" y="476000"/>
            <a:ext cx="43896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Li and Lim’s Instances</a:t>
            </a:r>
          </a:p>
        </p:txBody>
      </p:sp>
      <p:pic>
        <p:nvPicPr>
          <p:cNvPr id="476" name="Shape 4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4825" y="1512726"/>
            <a:ext cx="6443200" cy="327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Shape 4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1400" y="198800"/>
            <a:ext cx="4601200" cy="474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Shape 482"/>
          <p:cNvSpPr txBox="1"/>
          <p:nvPr/>
        </p:nvSpPr>
        <p:spPr>
          <a:xfrm>
            <a:off x="2541625" y="476000"/>
            <a:ext cx="43896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Li and Lim’s Instances</a:t>
            </a:r>
          </a:p>
        </p:txBody>
      </p:sp>
      <p:pic>
        <p:nvPicPr>
          <p:cNvPr id="483" name="Shape 4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7200" y="1238600"/>
            <a:ext cx="4389599" cy="3197275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Shape 484"/>
          <p:cNvSpPr txBox="1"/>
          <p:nvPr/>
        </p:nvSpPr>
        <p:spPr>
          <a:xfrm>
            <a:off x="1718425" y="4435875"/>
            <a:ext cx="6036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 sz="1500">
                <a:solidFill>
                  <a:schemeClr val="dk1"/>
                </a:solidFill>
              </a:rPr>
              <a:t>100 nodes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Shape 4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1400" y="198800"/>
            <a:ext cx="4601200" cy="474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Shape 490"/>
          <p:cNvSpPr txBox="1"/>
          <p:nvPr/>
        </p:nvSpPr>
        <p:spPr>
          <a:xfrm>
            <a:off x="2541625" y="476000"/>
            <a:ext cx="43896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Li and Lim’s Instances</a:t>
            </a:r>
          </a:p>
        </p:txBody>
      </p:sp>
      <p:sp>
        <p:nvSpPr>
          <p:cNvPr id="491" name="Shape 491"/>
          <p:cNvSpPr txBox="1"/>
          <p:nvPr/>
        </p:nvSpPr>
        <p:spPr>
          <a:xfrm>
            <a:off x="1718425" y="4435875"/>
            <a:ext cx="6036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 sz="1500">
                <a:solidFill>
                  <a:schemeClr val="dk1"/>
                </a:solidFill>
              </a:rPr>
              <a:t>6</a:t>
            </a:r>
            <a:r>
              <a:rPr b="1" lang="en" sz="1500">
                <a:solidFill>
                  <a:schemeClr val="dk1"/>
                </a:solidFill>
              </a:rPr>
              <a:t>00 nodes</a:t>
            </a:r>
          </a:p>
        </p:txBody>
      </p:sp>
      <p:pic>
        <p:nvPicPr>
          <p:cNvPr id="492" name="Shape 4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1697" y="1378025"/>
            <a:ext cx="4000624" cy="291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Shape 4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1400" y="198800"/>
            <a:ext cx="4601200" cy="474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Shape 498"/>
          <p:cNvSpPr txBox="1"/>
          <p:nvPr/>
        </p:nvSpPr>
        <p:spPr>
          <a:xfrm>
            <a:off x="2541625" y="476000"/>
            <a:ext cx="43896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Li and Lim’s Instances</a:t>
            </a:r>
          </a:p>
        </p:txBody>
      </p:sp>
      <p:sp>
        <p:nvSpPr>
          <p:cNvPr id="499" name="Shape 499"/>
          <p:cNvSpPr txBox="1"/>
          <p:nvPr/>
        </p:nvSpPr>
        <p:spPr>
          <a:xfrm>
            <a:off x="1718425" y="4435875"/>
            <a:ext cx="6036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 sz="1500">
                <a:solidFill>
                  <a:schemeClr val="dk1"/>
                </a:solidFill>
              </a:rPr>
              <a:t>1000 nodes</a:t>
            </a:r>
          </a:p>
        </p:txBody>
      </p:sp>
      <p:pic>
        <p:nvPicPr>
          <p:cNvPr id="500" name="Shape 5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2983" y="1238600"/>
            <a:ext cx="4278030" cy="319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Shape 5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8660" y="-115500"/>
            <a:ext cx="4986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Shape 506"/>
          <p:cNvSpPr txBox="1"/>
          <p:nvPr/>
        </p:nvSpPr>
        <p:spPr>
          <a:xfrm>
            <a:off x="1718425" y="4435875"/>
            <a:ext cx="6036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</p:txBody>
      </p:sp>
      <p:sp>
        <p:nvSpPr>
          <p:cNvPr id="507" name="Shape 507"/>
          <p:cNvSpPr txBox="1"/>
          <p:nvPr/>
        </p:nvSpPr>
        <p:spPr>
          <a:xfrm>
            <a:off x="2541625" y="476000"/>
            <a:ext cx="43896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After the benchmark?</a:t>
            </a:r>
          </a:p>
        </p:txBody>
      </p:sp>
      <p:sp>
        <p:nvSpPr>
          <p:cNvPr id="508" name="Shape 508"/>
          <p:cNvSpPr txBox="1"/>
          <p:nvPr/>
        </p:nvSpPr>
        <p:spPr>
          <a:xfrm>
            <a:off x="2103200" y="1395200"/>
            <a:ext cx="5018700" cy="32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 sz="3700">
                <a:solidFill>
                  <a:schemeClr val="accent5"/>
                </a:solidFill>
              </a:rPr>
              <a:t>REAL</a:t>
            </a:r>
            <a:r>
              <a:rPr b="1" lang="en" sz="3700">
                <a:solidFill>
                  <a:schemeClr val="accent1"/>
                </a:solidFill>
              </a:rPr>
              <a:t> </a:t>
            </a:r>
            <a:r>
              <a:rPr b="1" lang="en" sz="3700">
                <a:solidFill>
                  <a:schemeClr val="accent5"/>
                </a:solidFill>
              </a:rPr>
              <a:t>PLACES</a:t>
            </a:r>
            <a:r>
              <a:rPr b="1" lang="en" sz="3700">
                <a:solidFill>
                  <a:schemeClr val="accent1"/>
                </a:solidFill>
              </a:rPr>
              <a:t> 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 sz="3700">
                <a:solidFill>
                  <a:schemeClr val="dk1"/>
                </a:solidFill>
              </a:rPr>
              <a:t>AND  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 sz="3700">
                <a:solidFill>
                  <a:schemeClr val="accent5"/>
                </a:solidFill>
              </a:rPr>
              <a:t>REAL DISTANCES?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1" name="Shape 2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9332" y="0"/>
            <a:ext cx="698533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Shape 292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/>
          <p:nvPr>
            <p:ph idx="1" type="body"/>
          </p:nvPr>
        </p:nvSpPr>
        <p:spPr>
          <a:xfrm>
            <a:off x="5143525" y="980425"/>
            <a:ext cx="4033800" cy="3182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69850" lvl="0" marL="0" rtl="0" algn="ctr">
              <a:spcBef>
                <a:spcPts val="0"/>
              </a:spcBef>
              <a:buClr>
                <a:schemeClr val="dk2"/>
              </a:buClr>
              <a:buSzPts val="1100"/>
              <a:buFont typeface="Arial"/>
              <a:buNone/>
            </a:pPr>
            <a:r>
              <a:rPr b="1" lang="en" sz="5000">
                <a:solidFill>
                  <a:srgbClr val="000000"/>
                </a:solidFill>
              </a:rPr>
              <a:t>Google Maps API</a:t>
            </a:r>
          </a:p>
        </p:txBody>
      </p:sp>
      <p:pic>
        <p:nvPicPr>
          <p:cNvPr id="514" name="Shape 5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" y="17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 txBox="1"/>
          <p:nvPr>
            <p:ph idx="1" type="body"/>
          </p:nvPr>
        </p:nvSpPr>
        <p:spPr>
          <a:xfrm>
            <a:off x="478975" y="166600"/>
            <a:ext cx="7913100" cy="1166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69850" lvl="0" marL="0" rtl="0" algn="ctr">
              <a:spcBef>
                <a:spcPts val="0"/>
              </a:spcBef>
              <a:buClr>
                <a:schemeClr val="dk2"/>
              </a:buClr>
              <a:buSzPts val="1100"/>
              <a:buFont typeface="Arial"/>
              <a:buNone/>
            </a:pPr>
            <a:r>
              <a:rPr b="1" lang="en" sz="5000">
                <a:solidFill>
                  <a:schemeClr val="lt1"/>
                </a:solidFill>
              </a:rPr>
              <a:t>Google Maps API</a:t>
            </a:r>
          </a:p>
        </p:txBody>
      </p:sp>
      <p:sp>
        <p:nvSpPr>
          <p:cNvPr id="520" name="Shape 520"/>
          <p:cNvSpPr txBox="1"/>
          <p:nvPr/>
        </p:nvSpPr>
        <p:spPr>
          <a:xfrm>
            <a:off x="520600" y="1291075"/>
            <a:ext cx="8142000" cy="3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4127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-"/>
            </a:pPr>
            <a:r>
              <a:rPr b="1" lang="en" sz="2900">
                <a:solidFill>
                  <a:schemeClr val="lt1"/>
                </a:solidFill>
              </a:rPr>
              <a:t>Get coordinates of places</a:t>
            </a:r>
          </a:p>
          <a:p>
            <a:pPr indent="-4127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-"/>
            </a:pPr>
            <a:r>
              <a:rPr b="1" lang="en" sz="2900">
                <a:solidFill>
                  <a:schemeClr val="lt1"/>
                </a:solidFill>
              </a:rPr>
              <a:t>Get directions</a:t>
            </a:r>
          </a:p>
          <a:p>
            <a:pPr indent="-4127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-"/>
            </a:pPr>
            <a:r>
              <a:rPr b="1" lang="en" sz="2900">
                <a:solidFill>
                  <a:schemeClr val="lt1"/>
                </a:solidFill>
              </a:rPr>
              <a:t>Get distance between places</a:t>
            </a:r>
          </a:p>
          <a:p>
            <a:pPr indent="-412750" lvl="0" marL="457200" rtl="0">
              <a:spcBef>
                <a:spcPts val="0"/>
              </a:spcBef>
              <a:buClr>
                <a:schemeClr val="lt1"/>
              </a:buClr>
              <a:buSzPts val="2900"/>
              <a:buChar char="-"/>
            </a:pPr>
            <a:r>
              <a:rPr b="1" lang="en" sz="2900">
                <a:solidFill>
                  <a:schemeClr val="lt1"/>
                </a:solidFill>
              </a:rPr>
              <a:t>And much more. (out of scope)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b="1" sz="2900">
              <a:solidFill>
                <a:schemeClr val="lt1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b="1" lang="en" sz="2900">
                <a:solidFill>
                  <a:schemeClr val="lt1"/>
                </a:solidFill>
              </a:rPr>
              <a:t>We can make our own test cases using real places and real distances!!!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Shape 5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450" y="236050"/>
            <a:ext cx="7877100" cy="442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chemeClr val="lt2"/>
                </a:solidFill>
              </a:rPr>
              <a:t>Process</a:t>
            </a:r>
          </a:p>
        </p:txBody>
      </p:sp>
      <p:graphicFrame>
        <p:nvGraphicFramePr>
          <p:cNvPr id="531" name="Shape 531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{000D457C-4F98-41DA-9819-A2E129CB130B}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First Semester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Second Semester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532" name="Shape 532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533" name="Shape 533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FE599"/>
                </a:solidFill>
              </a:rPr>
              <a:t>Research and Explore</a:t>
            </a:r>
          </a:p>
        </p:txBody>
      </p:sp>
      <p:sp>
        <p:nvSpPr>
          <p:cNvPr id="534" name="Shape 534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FE599"/>
                </a:solidFill>
              </a:rPr>
              <a:t>Develop the algorithms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35" name="Shape 535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FE599"/>
                </a:solidFill>
              </a:rPr>
              <a:t>Run simulation tests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36" name="Shape 536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FE599"/>
                </a:solidFill>
              </a:rPr>
              <a:t>Final report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537" name="Shape 537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cxnSp>
        <p:nvCxnSpPr>
          <p:cNvPr id="538" name="Shape 538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cxnSp>
        <p:nvCxnSpPr>
          <p:cNvPr id="539" name="Shape 539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Shape 5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545" name="Shape 54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Shape 546"/>
          <p:cNvSpPr txBox="1"/>
          <p:nvPr/>
        </p:nvSpPr>
        <p:spPr>
          <a:xfrm>
            <a:off x="2021250" y="1791003"/>
            <a:ext cx="5101500" cy="156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Any Question?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Shape 298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8625" y="290525"/>
            <a:ext cx="6221849" cy="4671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06" name="Shape 3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7600" y="214925"/>
            <a:ext cx="3389700" cy="22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Shape 3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3274" y="934020"/>
            <a:ext cx="3499026" cy="15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Shape 3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3274" y="3000374"/>
            <a:ext cx="1863300" cy="186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Shape 30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55175" y="3000375"/>
            <a:ext cx="1863300" cy="186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58497" y="3141300"/>
            <a:ext cx="1863300" cy="1239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Shape 3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63725" y="3000375"/>
            <a:ext cx="1863300" cy="186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18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175" y="193475"/>
            <a:ext cx="3256725" cy="244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Shape 3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9401" y="2068175"/>
            <a:ext cx="4046125" cy="269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Shape 3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58363" y="2712288"/>
            <a:ext cx="2600325" cy="176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Shape 328"/>
          <p:cNvSpPr txBox="1"/>
          <p:nvPr/>
        </p:nvSpPr>
        <p:spPr>
          <a:xfrm>
            <a:off x="2800750" y="4533800"/>
            <a:ext cx="5781900" cy="5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Pictures from :</a:t>
            </a:r>
            <a:r>
              <a:rPr lang="en" sz="1100" u="sng">
                <a:solidFill>
                  <a:schemeClr val="accent5"/>
                </a:solidFill>
                <a:hlinkClick r:id="rId4"/>
              </a:rPr>
              <a:t>https://thaipublica.org/2016/06/bangkokpublica-3/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Shape 334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35" name="Shape 3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Shape 336"/>
          <p:cNvSpPr txBox="1"/>
          <p:nvPr/>
        </p:nvSpPr>
        <p:spPr>
          <a:xfrm>
            <a:off x="2368775" y="4533800"/>
            <a:ext cx="55782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7" name="Shape 337"/>
          <p:cNvSpPr txBox="1"/>
          <p:nvPr/>
        </p:nvSpPr>
        <p:spPr>
          <a:xfrm>
            <a:off x="2800750" y="4533800"/>
            <a:ext cx="5781900" cy="5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Pictures from :</a:t>
            </a:r>
            <a:r>
              <a:rPr lang="en" sz="1100" u="sng">
                <a:solidFill>
                  <a:schemeClr val="accent5"/>
                </a:solidFill>
                <a:hlinkClick r:id="rId4"/>
              </a:rPr>
              <a:t>https://thaipublica.org/2016/06/bangkokpublica-3/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Our System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Delivery Men can be anyone (but mostly ‘Bike Taxis’).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Assume that delivery men tends to go back to their depots 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Generates jobs of routes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0" lang="en" sz="2400"/>
              <a:t>One job can serve multiple requests.</a:t>
            </a:r>
          </a:p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ts val="2400"/>
              <a:buChar char="-"/>
            </a:pPr>
            <a:r>
              <a:rPr b="0" lang="en" sz="2400"/>
              <a:t>Focus on the ‘Documents’ messenger services (no load capacity constraints)</a:t>
            </a:r>
          </a:p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0" sz="2400"/>
          </a:p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0" sz="2400"/>
          </a:p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0" lang="en" sz="2400"/>
              <a:t> </a:t>
            </a:r>
          </a:p>
          <a:p>
            <a:pPr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0"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